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9"/>
  </p:notesMasterIdLst>
  <p:sldIdLst>
    <p:sldId id="256" r:id="rId2"/>
    <p:sldId id="286" r:id="rId3"/>
    <p:sldId id="346" r:id="rId4"/>
    <p:sldId id="379" r:id="rId5"/>
    <p:sldId id="363" r:id="rId6"/>
    <p:sldId id="380" r:id="rId7"/>
    <p:sldId id="381" r:id="rId8"/>
    <p:sldId id="382" r:id="rId9"/>
    <p:sldId id="383" r:id="rId10"/>
    <p:sldId id="384" r:id="rId11"/>
    <p:sldId id="385" r:id="rId12"/>
    <p:sldId id="364" r:id="rId13"/>
    <p:sldId id="386" r:id="rId14"/>
    <p:sldId id="387" r:id="rId15"/>
    <p:sldId id="388" r:id="rId16"/>
    <p:sldId id="389" r:id="rId17"/>
    <p:sldId id="390" r:id="rId18"/>
    <p:sldId id="391" r:id="rId19"/>
    <p:sldId id="365" r:id="rId20"/>
    <p:sldId id="366" r:id="rId21"/>
    <p:sldId id="367" r:id="rId22"/>
    <p:sldId id="392" r:id="rId23"/>
    <p:sldId id="393" r:id="rId24"/>
    <p:sldId id="394" r:id="rId25"/>
    <p:sldId id="368" r:id="rId26"/>
    <p:sldId id="263" r:id="rId27"/>
    <p:sldId id="264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Wingdings 3" panose="05040102010807070707" pitchFamily="18" charset="2"/>
      <p:regular r:id="rId3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е слайды" id="{D4D51F01-6869-49C1-8CD6-D4D5F1F9D398}">
          <p14:sldIdLst>
            <p14:sldId id="256"/>
            <p14:sldId id="286"/>
            <p14:sldId id="346"/>
            <p14:sldId id="379"/>
            <p14:sldId id="363"/>
            <p14:sldId id="380"/>
            <p14:sldId id="381"/>
            <p14:sldId id="382"/>
            <p14:sldId id="383"/>
            <p14:sldId id="384"/>
            <p14:sldId id="385"/>
            <p14:sldId id="364"/>
            <p14:sldId id="386"/>
            <p14:sldId id="387"/>
            <p14:sldId id="388"/>
            <p14:sldId id="389"/>
            <p14:sldId id="390"/>
            <p14:sldId id="391"/>
            <p14:sldId id="365"/>
            <p14:sldId id="366"/>
            <p14:sldId id="367"/>
            <p14:sldId id="392"/>
            <p14:sldId id="393"/>
            <p14:sldId id="394"/>
            <p14:sldId id="368"/>
          </p14:sldIdLst>
        </p14:section>
        <p14:section name="Нередактируемые слайды" id="{6894B225-279D-4536-9829-58E154930EB0}">
          <p14:sldIdLst>
            <p14:sldId id="263"/>
            <p14:sldId id="264"/>
          </p14:sldIdLst>
        </p14:section>
        <p14:section name="Полезные шаблоны" id="{3812A09E-BD88-4CEF-BE31-70C02C8838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8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24.08.2024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24.08.2024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24.08.2024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24.08.2024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24.08.2024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24.08.2024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24.08.2024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24.08.2024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24.08.2024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24.08.2024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24.08.2024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24.08.2024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546" y="2181110"/>
            <a:ext cx="9900000" cy="553371"/>
          </a:xfrm>
        </p:spPr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en-US" dirty="0"/>
              <a:t>9</a:t>
            </a:r>
            <a:r>
              <a:rPr lang="ru-RU" dirty="0"/>
              <a:t>. Тестирование и сборка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431" y="5683881"/>
            <a:ext cx="2116408" cy="39160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Басов Денис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5C2AE9B-9AAE-44EA-AE0C-4137203F5786}"/>
              </a:ext>
            </a:extLst>
          </p:cNvPr>
          <p:cNvSpPr txBox="1">
            <a:spLocks/>
          </p:cNvSpPr>
          <p:nvPr/>
        </p:nvSpPr>
        <p:spPr>
          <a:xfrm>
            <a:off x="679546" y="2875629"/>
            <a:ext cx="9900000" cy="5533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Модуль 10. Практическая работа</a:t>
            </a:r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ru-RU" dirty="0"/>
              <a:t>Финальная сборка дубль два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E85E3B-8C98-44AF-A0DB-E3C574264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52" y="856772"/>
            <a:ext cx="9955109" cy="564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195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63637" cy="653669"/>
          </a:xfrm>
        </p:spPr>
        <p:txBody>
          <a:bodyPr>
            <a:normAutofit/>
          </a:bodyPr>
          <a:lstStyle/>
          <a:p>
            <a:r>
              <a:rPr lang="ru-RU" dirty="0"/>
              <a:t>Тестирование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5" name="Заголовок 29">
            <a:extLst>
              <a:ext uri="{FF2B5EF4-FFF2-40B4-BE49-F238E27FC236}">
                <a16:creationId xmlns:a16="http://schemas.microsoft.com/office/drawing/2014/main" id="{A894B17E-9F0F-4C91-A85C-9486F3D2CFE8}"/>
              </a:ext>
            </a:extLst>
          </p:cNvPr>
          <p:cNvSpPr txBox="1">
            <a:spLocks/>
          </p:cNvSpPr>
          <p:nvPr/>
        </p:nvSpPr>
        <p:spPr>
          <a:xfrm>
            <a:off x="427152" y="2123165"/>
            <a:ext cx="10938755" cy="3346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0" dirty="0"/>
              <a:t>Тестирование приложений — это процесс проверки качества программного обеспечения, который включает в себя выявление ошибок, пробелов и несоответствий требованиям.</a:t>
            </a:r>
          </a:p>
          <a:p>
            <a:endParaRPr lang="ru-RU" sz="2800" b="0" dirty="0"/>
          </a:p>
          <a:p>
            <a:r>
              <a:rPr lang="ru-RU" sz="2800" b="0" dirty="0"/>
              <a:t>Основная цель тестирования — убедиться, что приложение работает корректно и соответствует ожиданиям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2461676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63637" cy="653669"/>
          </a:xfrm>
        </p:spPr>
        <p:txBody>
          <a:bodyPr>
            <a:normAutofit/>
          </a:bodyPr>
          <a:lstStyle/>
          <a:p>
            <a:r>
              <a:rPr lang="ru-RU" dirty="0"/>
              <a:t>Зачем нужно тестирование?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9E20DC1C-6A51-42D7-9D1A-75C0330B2812}"/>
              </a:ext>
            </a:extLst>
          </p:cNvPr>
          <p:cNvSpPr txBox="1">
            <a:spLocks/>
          </p:cNvSpPr>
          <p:nvPr/>
        </p:nvSpPr>
        <p:spPr>
          <a:xfrm>
            <a:off x="457880" y="1495514"/>
            <a:ext cx="9636710" cy="4762116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Обнаружение ошибок: </a:t>
            </a:r>
            <a:r>
              <a:rPr lang="ru-RU" sz="22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Тестирование помогает выявить ошибки и баги в приложении до его выпуска, что позволяет избежать проблем у конечных пользователей.</a:t>
            </a:r>
          </a:p>
          <a:p>
            <a:r>
              <a:rPr lang="ru-RU" sz="22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Улучшение качества: </a:t>
            </a:r>
            <a:r>
              <a:rPr lang="ru-RU" sz="22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Тестирование помогает улучшить общее качество приложения, делая его более надежным и стабильным.</a:t>
            </a:r>
          </a:p>
          <a:p>
            <a:r>
              <a:rPr lang="ru-RU" sz="22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Повышение безопасности: </a:t>
            </a:r>
            <a:r>
              <a:rPr lang="ru-RU" sz="22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Тестирование помогает выявить уязвимости в безопасности и защитить данные пользователей.</a:t>
            </a:r>
          </a:p>
          <a:p>
            <a:r>
              <a:rPr lang="ru-RU" sz="22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Проверка функциональности: </a:t>
            </a:r>
            <a:r>
              <a:rPr lang="ru-RU" sz="22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Тестирование гарантирует, что все функции приложения работают так, как задумано.</a:t>
            </a:r>
          </a:p>
          <a:p>
            <a:r>
              <a:rPr lang="ru-RU" sz="22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Удовлетворение пользователей: </a:t>
            </a:r>
            <a:r>
              <a:rPr lang="ru-RU" sz="22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Качественное тестирование помогает создать положительный пользовательский опыт, что повышает удовлетворенность пользователей.</a:t>
            </a:r>
            <a:endParaRPr lang="en-US" sz="22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321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63637" cy="653669"/>
          </a:xfrm>
        </p:spPr>
        <p:txBody>
          <a:bodyPr>
            <a:normAutofit/>
          </a:bodyPr>
          <a:lstStyle/>
          <a:p>
            <a:r>
              <a:rPr lang="ru-RU" dirty="0"/>
              <a:t>Основные виды тестирования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F45EED88-AC5E-46CB-8934-B47CCA26DD84}"/>
              </a:ext>
            </a:extLst>
          </p:cNvPr>
          <p:cNvSpPr txBox="1">
            <a:spLocks/>
          </p:cNvSpPr>
          <p:nvPr/>
        </p:nvSpPr>
        <p:spPr>
          <a:xfrm>
            <a:off x="1284815" y="2130550"/>
            <a:ext cx="8098467" cy="2851649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Функциональное тестирование</a:t>
            </a:r>
            <a:endParaRPr lang="ru-RU" sz="32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32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sz="32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Нефункциональное тестирование</a:t>
            </a:r>
          </a:p>
          <a:p>
            <a:pPr marL="0" indent="0">
              <a:buNone/>
            </a:pPr>
            <a:endParaRPr lang="ru-RU" sz="3200" b="1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sz="32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Эксплуатационное тестирование</a:t>
            </a:r>
            <a:endParaRPr lang="ru-RU" sz="32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690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63637" cy="653669"/>
          </a:xfrm>
        </p:spPr>
        <p:txBody>
          <a:bodyPr>
            <a:normAutofit/>
          </a:bodyPr>
          <a:lstStyle/>
          <a:p>
            <a:r>
              <a:rPr lang="ru-RU" dirty="0"/>
              <a:t>Функциональное тестирование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9E20DC1C-6A51-42D7-9D1A-75C0330B2812}"/>
              </a:ext>
            </a:extLst>
          </p:cNvPr>
          <p:cNvSpPr txBox="1">
            <a:spLocks/>
          </p:cNvSpPr>
          <p:nvPr/>
        </p:nvSpPr>
        <p:spPr>
          <a:xfrm>
            <a:off x="427152" y="2149183"/>
            <a:ext cx="10352550" cy="3204673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Юнит-тестирование: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Проверка отдельных модулей или компонентов приложения.</a:t>
            </a:r>
          </a:p>
          <a:p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Интеграционное тестирование: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Проверка взаимодействия между различными модулями.</a:t>
            </a:r>
          </a:p>
          <a:p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Системное тестирование: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Проверка всей системы в целом на соответствие требованиям.</a:t>
            </a:r>
          </a:p>
          <a:p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Приемочное тестирование: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Проверка приложения на соответствие требованиям заказчика и готовность к выпуску.</a:t>
            </a: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72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63637" cy="653669"/>
          </a:xfrm>
        </p:spPr>
        <p:txBody>
          <a:bodyPr>
            <a:normAutofit/>
          </a:bodyPr>
          <a:lstStyle/>
          <a:p>
            <a:r>
              <a:rPr lang="ru-RU" dirty="0"/>
              <a:t>Нефункциональное тестирование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9E20DC1C-6A51-42D7-9D1A-75C0330B2812}"/>
              </a:ext>
            </a:extLst>
          </p:cNvPr>
          <p:cNvSpPr txBox="1">
            <a:spLocks/>
          </p:cNvSpPr>
          <p:nvPr/>
        </p:nvSpPr>
        <p:spPr>
          <a:xfrm>
            <a:off x="427152" y="2149183"/>
            <a:ext cx="10352550" cy="3764507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Тестирование производительности: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Проверка скорости и стабильности работы приложения под нагрузкой.</a:t>
            </a:r>
          </a:p>
          <a:p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Тестирование безопасности: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Проверка защиты данных и устойчивости к атакам.</a:t>
            </a:r>
          </a:p>
          <a:p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Тестирование удобства использования (юзабилити):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Проверка удобства и интуитивности интерфейса для пользователей.</a:t>
            </a:r>
          </a:p>
          <a:p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Тестирование совместимости: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Проверка работы приложения на различных устройствах и платформах.</a:t>
            </a: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43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63637" cy="653669"/>
          </a:xfrm>
        </p:spPr>
        <p:txBody>
          <a:bodyPr>
            <a:normAutofit/>
          </a:bodyPr>
          <a:lstStyle/>
          <a:p>
            <a:r>
              <a:rPr lang="ru-RU" dirty="0"/>
              <a:t>Эксплуатационное тестирование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9E20DC1C-6A51-42D7-9D1A-75C0330B2812}"/>
              </a:ext>
            </a:extLst>
          </p:cNvPr>
          <p:cNvSpPr txBox="1">
            <a:spLocks/>
          </p:cNvSpPr>
          <p:nvPr/>
        </p:nvSpPr>
        <p:spPr>
          <a:xfrm>
            <a:off x="773256" y="2166274"/>
            <a:ext cx="9571427" cy="3764507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Регрессионное тестирование: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Проверка, что новые изменения не нарушили существующую функциональность.</a:t>
            </a:r>
          </a:p>
          <a:p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Санитарное тестирование (</a:t>
            </a:r>
            <a:r>
              <a:rPr lang="ru-RU" sz="2400" b="1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Sanity</a:t>
            </a:r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):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Быстрая проверка основных функций после внесения изменений.</a:t>
            </a:r>
          </a:p>
          <a:p>
            <a:r>
              <a:rPr lang="ru-RU" sz="2400" b="1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Smoke</a:t>
            </a:r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-тестирование: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Первичная проверка основных функций перед более глубоким тестированием.</a:t>
            </a:r>
          </a:p>
        </p:txBody>
      </p:sp>
    </p:spTree>
    <p:extLst>
      <p:ext uri="{BB962C8B-B14F-4D97-AF65-F5344CB8AC3E}">
        <p14:creationId xmlns:p14="http://schemas.microsoft.com/office/powerpoint/2010/main" val="379264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63637" cy="653669"/>
          </a:xfrm>
        </p:spPr>
        <p:txBody>
          <a:bodyPr>
            <a:normAutofit/>
          </a:bodyPr>
          <a:lstStyle/>
          <a:p>
            <a:r>
              <a:rPr lang="ru-RU" dirty="0"/>
              <a:t>Автоматизированное тестирование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5" name="Заголовок 29">
            <a:extLst>
              <a:ext uri="{FF2B5EF4-FFF2-40B4-BE49-F238E27FC236}">
                <a16:creationId xmlns:a16="http://schemas.microsoft.com/office/drawing/2014/main" id="{F67867A2-FC3A-4A4F-913F-A50E056B48D3}"/>
              </a:ext>
            </a:extLst>
          </p:cNvPr>
          <p:cNvSpPr txBox="1">
            <a:spLocks/>
          </p:cNvSpPr>
          <p:nvPr/>
        </p:nvSpPr>
        <p:spPr>
          <a:xfrm>
            <a:off x="623705" y="1268587"/>
            <a:ext cx="9853439" cy="765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0" dirty="0"/>
              <a:t>Автоматизированное тестирование (</a:t>
            </a:r>
            <a:r>
              <a:rPr lang="ru-RU" sz="2400" b="0" dirty="0" err="1"/>
              <a:t>автотестирование</a:t>
            </a:r>
            <a:r>
              <a:rPr lang="ru-RU" sz="2400" b="0" dirty="0"/>
              <a:t>) может применяться к различным видам тестирования, включая: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8BE111F2-9BAF-4F34-9AA4-4D1399B0CA82}"/>
              </a:ext>
            </a:extLst>
          </p:cNvPr>
          <p:cNvSpPr txBox="1">
            <a:spLocks/>
          </p:cNvSpPr>
          <p:nvPr/>
        </p:nvSpPr>
        <p:spPr>
          <a:xfrm>
            <a:off x="623705" y="2548207"/>
            <a:ext cx="9994445" cy="3661958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Юнит-тестирование: </a:t>
            </a:r>
            <a:r>
              <a:rPr lang="ru-RU" sz="22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Проверка отдельных модулей или компонентов приложения.</a:t>
            </a:r>
          </a:p>
          <a:p>
            <a:r>
              <a:rPr lang="ru-RU" sz="22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Интеграционное тестирование: </a:t>
            </a:r>
            <a:r>
              <a:rPr lang="ru-RU" sz="22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Проверка взаимодействия между различными модулями.</a:t>
            </a:r>
          </a:p>
          <a:p>
            <a:r>
              <a:rPr lang="ru-RU" sz="22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Регрессионное тестирование: </a:t>
            </a:r>
            <a:r>
              <a:rPr lang="ru-RU" sz="22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Проверка, что новые изменения не нарушили существующую функциональность.</a:t>
            </a:r>
          </a:p>
          <a:p>
            <a:r>
              <a:rPr lang="ru-RU" sz="2200" b="1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Smoke</a:t>
            </a:r>
            <a:r>
              <a:rPr lang="ru-RU" sz="22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-тестирование: </a:t>
            </a:r>
            <a:r>
              <a:rPr lang="ru-RU" sz="22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Первичная проверка основных функций перед более глубоким тестированием.</a:t>
            </a:r>
          </a:p>
          <a:p>
            <a:r>
              <a:rPr lang="ru-RU" sz="22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Нагрузочное тестирование: </a:t>
            </a:r>
            <a:r>
              <a:rPr lang="ru-RU" sz="22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Проверка производительности приложения под нагрузкой</a:t>
            </a:r>
          </a:p>
        </p:txBody>
      </p:sp>
    </p:spTree>
    <p:extLst>
      <p:ext uri="{BB962C8B-B14F-4D97-AF65-F5344CB8AC3E}">
        <p14:creationId xmlns:p14="http://schemas.microsoft.com/office/powerpoint/2010/main" val="2332167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63637" cy="653669"/>
          </a:xfrm>
        </p:spPr>
        <p:txBody>
          <a:bodyPr>
            <a:normAutofit/>
          </a:bodyPr>
          <a:lstStyle/>
          <a:p>
            <a:r>
              <a:rPr lang="ru-RU" dirty="0"/>
              <a:t>Автоматизированное тестирование</a:t>
            </a:r>
            <a:r>
              <a:rPr lang="en-US" dirty="0"/>
              <a:t> JEST.JS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5" name="Заголовок 29">
            <a:extLst>
              <a:ext uri="{FF2B5EF4-FFF2-40B4-BE49-F238E27FC236}">
                <a16:creationId xmlns:a16="http://schemas.microsoft.com/office/drawing/2014/main" id="{F67867A2-FC3A-4A4F-913F-A50E056B48D3}"/>
              </a:ext>
            </a:extLst>
          </p:cNvPr>
          <p:cNvSpPr txBox="1">
            <a:spLocks/>
          </p:cNvSpPr>
          <p:nvPr/>
        </p:nvSpPr>
        <p:spPr>
          <a:xfrm>
            <a:off x="427152" y="1245464"/>
            <a:ext cx="9930213" cy="1284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err="1"/>
              <a:t>Jest</a:t>
            </a:r>
            <a:r>
              <a:rPr lang="ru-RU" sz="2400" b="0" dirty="0"/>
              <a:t> — это популярный фреймворк для тестирования JavaScript, разработанный для обеспечения уверенности в правильной работе любого JavaScript кода.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8BE111F2-9BAF-4F34-9AA4-4D1399B0CA82}"/>
              </a:ext>
            </a:extLst>
          </p:cNvPr>
          <p:cNvSpPr txBox="1">
            <a:spLocks/>
          </p:cNvSpPr>
          <p:nvPr/>
        </p:nvSpPr>
        <p:spPr>
          <a:xfrm>
            <a:off x="457880" y="2911894"/>
            <a:ext cx="9994445" cy="3206895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Простота использования: </a:t>
            </a:r>
            <a:r>
              <a:rPr lang="ru-RU" sz="2200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Jest</a:t>
            </a:r>
            <a:r>
              <a:rPr lang="ru-RU" sz="22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имеет интуитивно понятный интерфейс и минимальные требования к настройке.</a:t>
            </a:r>
            <a:endParaRPr lang="en-US" sz="22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sz="22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Поддержка </a:t>
            </a:r>
            <a:r>
              <a:rPr lang="ru-RU" sz="2200" b="1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моков</a:t>
            </a:r>
            <a:r>
              <a:rPr lang="ru-RU" sz="22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и шпионов: </a:t>
            </a:r>
            <a:r>
              <a:rPr lang="ru-RU" sz="2200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Jest</a:t>
            </a:r>
            <a:r>
              <a:rPr lang="ru-RU" sz="22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позволяет легко создавать </a:t>
            </a:r>
            <a:r>
              <a:rPr lang="ru-RU" sz="2200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моки</a:t>
            </a:r>
            <a:r>
              <a:rPr lang="ru-RU" sz="22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и шпионы для тестирования взаимодействия между компонентами.</a:t>
            </a:r>
            <a:endParaRPr lang="en-US" sz="22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sz="22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Глобальные функции: </a:t>
            </a:r>
            <a:r>
              <a:rPr lang="ru-RU" sz="2200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Jest</a:t>
            </a:r>
            <a:r>
              <a:rPr lang="ru-RU" sz="22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предоставляет глобальные функции, такие как </a:t>
            </a:r>
            <a:r>
              <a:rPr lang="ru-RU" sz="2200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describe</a:t>
            </a:r>
            <a:r>
              <a:rPr lang="ru-RU" sz="22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, </a:t>
            </a:r>
            <a:r>
              <a:rPr lang="ru-RU" sz="2200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test</a:t>
            </a:r>
            <a:r>
              <a:rPr lang="ru-RU" sz="22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, </a:t>
            </a:r>
            <a:r>
              <a:rPr lang="ru-RU" sz="2200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expect</a:t>
            </a:r>
            <a:r>
              <a:rPr lang="ru-RU" sz="22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, что упрощает написание тестов.</a:t>
            </a:r>
            <a:endParaRPr lang="en-US" sz="22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sz="22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Параллельное выполнение тестов: </a:t>
            </a:r>
            <a:r>
              <a:rPr lang="ru-RU" sz="2200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Jest</a:t>
            </a:r>
            <a:r>
              <a:rPr lang="ru-RU" sz="22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выполняет тесты параллельно, что ускоряет процесс тестирования.</a:t>
            </a:r>
          </a:p>
        </p:txBody>
      </p:sp>
    </p:spTree>
    <p:extLst>
      <p:ext uri="{BB962C8B-B14F-4D97-AF65-F5344CB8AC3E}">
        <p14:creationId xmlns:p14="http://schemas.microsoft.com/office/powerpoint/2010/main" val="3397853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97820" cy="1029683"/>
          </a:xfrm>
        </p:spPr>
        <p:txBody>
          <a:bodyPr>
            <a:normAutofit/>
          </a:bodyPr>
          <a:lstStyle/>
          <a:p>
            <a:r>
              <a:rPr lang="ru-RU" dirty="0"/>
              <a:t>Установка </a:t>
            </a:r>
            <a:r>
              <a:rPr lang="en-US" dirty="0"/>
              <a:t>jest.js </a:t>
            </a:r>
            <a:r>
              <a:rPr lang="ru-RU" dirty="0"/>
              <a:t>используя </a:t>
            </a:r>
            <a:r>
              <a:rPr lang="en-US" dirty="0" err="1"/>
              <a:t>npm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7662E3-E5DE-47A3-B9AD-20E4420B2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52" y="1692066"/>
            <a:ext cx="10009494" cy="4202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0198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531691"/>
          </a:xfrm>
        </p:spPr>
        <p:txBody>
          <a:bodyPr/>
          <a:lstStyle/>
          <a:p>
            <a:r>
              <a:rPr lang="ru-RU" dirty="0"/>
              <a:t>В модуле 9</a:t>
            </a:r>
            <a:r>
              <a:rPr lang="en-US" dirty="0"/>
              <a:t>, </a:t>
            </a:r>
            <a:r>
              <a:rPr lang="ru-RU" dirty="0"/>
              <a:t>10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4527248-479A-4B62-B67D-0E60CE0B100E}"/>
              </a:ext>
            </a:extLst>
          </p:cNvPr>
          <p:cNvSpPr txBox="1">
            <a:spLocks/>
          </p:cNvSpPr>
          <p:nvPr/>
        </p:nvSpPr>
        <p:spPr>
          <a:xfrm>
            <a:off x="825226" y="1615280"/>
            <a:ext cx="9121787" cy="2965685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Введение в тестирование</a:t>
            </a:r>
          </a:p>
          <a:p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Установка и настройка Jest.js</a:t>
            </a: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Написание и запуск тестов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Установка </a:t>
            </a:r>
            <a:r>
              <a:rPr lang="en-US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Parcel.js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Настройка сборки</a:t>
            </a:r>
          </a:p>
          <a:p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Практическая работа</a:t>
            </a:r>
            <a:endParaRPr lang="ru-RU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9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97820" cy="1029683"/>
          </a:xfrm>
        </p:spPr>
        <p:txBody>
          <a:bodyPr>
            <a:normAutofit/>
          </a:bodyPr>
          <a:lstStyle/>
          <a:p>
            <a:r>
              <a:rPr lang="ru-RU" dirty="0"/>
              <a:t>Прописываем скрипт для запуска тестов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BACEEF-A915-4A7B-84B7-01DBDE533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52" y="1404343"/>
            <a:ext cx="10297820" cy="4698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7140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97820" cy="1029683"/>
          </a:xfrm>
        </p:spPr>
        <p:txBody>
          <a:bodyPr>
            <a:normAutofit/>
          </a:bodyPr>
          <a:lstStyle/>
          <a:p>
            <a:r>
              <a:rPr lang="ru-RU" dirty="0"/>
              <a:t>Создаем файл </a:t>
            </a:r>
            <a:r>
              <a:rPr lang="en-US" u="sng" dirty="0"/>
              <a:t>test.js</a:t>
            </a:r>
            <a:r>
              <a:rPr lang="ru-RU" dirty="0"/>
              <a:t>, пишем и запускаем первый тест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0C403E-4CC7-478C-BCE0-4D90E4612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52" y="1631301"/>
            <a:ext cx="10789888" cy="4626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4340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6"/>
            <a:ext cx="10297820" cy="1029683"/>
          </a:xfrm>
        </p:spPr>
        <p:txBody>
          <a:bodyPr>
            <a:normAutofit/>
          </a:bodyPr>
          <a:lstStyle/>
          <a:p>
            <a:r>
              <a:rPr lang="ru-RU" dirty="0"/>
              <a:t>Тестируем</a:t>
            </a:r>
            <a:r>
              <a:rPr lang="en-US" dirty="0"/>
              <a:t> </a:t>
            </a:r>
            <a:r>
              <a:rPr lang="ru-RU" dirty="0"/>
              <a:t>нашу собственную функцию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1055A0-9AAE-4E31-92C7-07F919AE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97" y="1353892"/>
            <a:ext cx="10076329" cy="5003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39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10297820" cy="825316"/>
          </a:xfrm>
        </p:spPr>
        <p:txBody>
          <a:bodyPr>
            <a:normAutofit/>
          </a:bodyPr>
          <a:lstStyle/>
          <a:p>
            <a:r>
              <a:rPr lang="ru-RU" dirty="0"/>
              <a:t>Тестов может быть сколько угодно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ED43F1-6030-44B1-8EE8-3DC466532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74" y="1034067"/>
            <a:ext cx="9322421" cy="5403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8707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10297820" cy="825316"/>
          </a:xfrm>
        </p:spPr>
        <p:txBody>
          <a:bodyPr>
            <a:normAutofit fontScale="90000"/>
          </a:bodyPr>
          <a:lstStyle/>
          <a:p>
            <a:r>
              <a:rPr lang="ru-RU" dirty="0"/>
              <a:t>Файлов с тестами тоже может быть сколько угодно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D2A04E-95BD-4A74-A638-4FFB94917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1217965"/>
            <a:ext cx="9914965" cy="5399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952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45" y="2599765"/>
            <a:ext cx="9955109" cy="948416"/>
          </a:xfrm>
        </p:spPr>
        <p:txBody>
          <a:bodyPr>
            <a:noAutofit/>
          </a:bodyPr>
          <a:lstStyle/>
          <a:p>
            <a:r>
              <a:rPr lang="ru-RU" sz="6000" dirty="0"/>
              <a:t>Практическая работа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281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80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ru-RU" dirty="0"/>
              <a:t>Сборка проекта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9" name="Заголовок 29">
            <a:extLst>
              <a:ext uri="{FF2B5EF4-FFF2-40B4-BE49-F238E27FC236}">
                <a16:creationId xmlns:a16="http://schemas.microsoft.com/office/drawing/2014/main" id="{5A2B0ECE-FC6F-4A5D-A598-694F24F65272}"/>
              </a:ext>
            </a:extLst>
          </p:cNvPr>
          <p:cNvSpPr txBox="1">
            <a:spLocks/>
          </p:cNvSpPr>
          <p:nvPr/>
        </p:nvSpPr>
        <p:spPr>
          <a:xfrm>
            <a:off x="427152" y="1107976"/>
            <a:ext cx="10177078" cy="1443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Сборка проекта </a:t>
            </a:r>
            <a:r>
              <a:rPr lang="ru-RU" sz="2400" b="0" dirty="0"/>
              <a:t>— это важный этап в разработке программного обеспечения. Она позволяет объединить все компоненты проекта в одну исполняемую программу или веб-приложение. Вот несколько причин, почему сборка проекта необходима: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93626B97-DCBA-4819-B01A-D9AD4308CD4A}"/>
              </a:ext>
            </a:extLst>
          </p:cNvPr>
          <p:cNvSpPr txBox="1">
            <a:spLocks/>
          </p:cNvSpPr>
          <p:nvPr/>
        </p:nvSpPr>
        <p:spPr>
          <a:xfrm>
            <a:off x="427152" y="2693685"/>
            <a:ext cx="10823554" cy="3680221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Компиляция: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Преобразование исходного кода в исполняемый код, который может быть выполнен на целевой платформе</a:t>
            </a: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Упаковка: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Объединение всех зависимостей и ресурсов в один или несколько файлов, что упрощает развертывание и распространение приложения</a:t>
            </a:r>
          </a:p>
          <a:p>
            <a:r>
              <a:rPr lang="ru-RU" sz="2400" b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Оптимизация: </a:t>
            </a:r>
            <a:r>
              <a:rPr lang="ru-RU" sz="24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Минификация</a:t>
            </a:r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 и сжатие кода для уменьшения размера файлов и ускорения загрузки приложения</a:t>
            </a:r>
          </a:p>
          <a:p>
            <a:r>
              <a:rPr lang="ru-RU" sz="2400" b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Тестирование: </a:t>
            </a:r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Автоматическое выполнение тестов для проверки корректности работы приложения перед его развертыванием</a:t>
            </a:r>
            <a:endParaRPr lang="en-US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66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en-US" dirty="0"/>
              <a:t>Parcel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9" name="Заголовок 29">
            <a:extLst>
              <a:ext uri="{FF2B5EF4-FFF2-40B4-BE49-F238E27FC236}">
                <a16:creationId xmlns:a16="http://schemas.microsoft.com/office/drawing/2014/main" id="{5A2B0ECE-FC6F-4A5D-A598-694F24F65272}"/>
              </a:ext>
            </a:extLst>
          </p:cNvPr>
          <p:cNvSpPr txBox="1">
            <a:spLocks/>
          </p:cNvSpPr>
          <p:nvPr/>
        </p:nvSpPr>
        <p:spPr>
          <a:xfrm>
            <a:off x="427152" y="1618964"/>
            <a:ext cx="10177078" cy="1443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err="1"/>
              <a:t>Parcel</a:t>
            </a:r>
            <a:r>
              <a:rPr lang="ru-RU" sz="2400" b="0" dirty="0"/>
              <a:t> — это инструмент для сборки проектов, который упрощает процесс разработки и сборки веб-приложений. Он автоматически обрабатывает и объединяет файлы JavaScript, CSS, HTML и другие ресурсы в один или несколько оптимизированных файлов, готовых для использования в браузере.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93626B97-DCBA-4819-B01A-D9AD4308CD4A}"/>
              </a:ext>
            </a:extLst>
          </p:cNvPr>
          <p:cNvSpPr txBox="1">
            <a:spLocks/>
          </p:cNvSpPr>
          <p:nvPr/>
        </p:nvSpPr>
        <p:spPr>
          <a:xfrm>
            <a:off x="967520" y="3429001"/>
            <a:ext cx="9636710" cy="2433918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Простота настройки: </a:t>
            </a:r>
            <a:r>
              <a:rPr lang="ru-RU" sz="2400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Parcel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не требует конфигурационных файлов, что делает его удобным для новичков</a:t>
            </a:r>
          </a:p>
          <a:p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Высокая скорость: </a:t>
            </a:r>
            <a:r>
              <a:rPr lang="ru-RU" sz="2400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Parcel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очень быстрый, что позволяет ускорить процесс сборки и разработки</a:t>
            </a:r>
          </a:p>
          <a:p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Горячая замена модулей: </a:t>
            </a:r>
            <a:r>
              <a:rPr lang="ru-RU" sz="2400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Parcel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поддерживает горячую замену модулей, что ускоряет процесс разработки</a:t>
            </a: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67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ru-RU" dirty="0"/>
              <a:t>Инициализируем проект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6E9AE6-0DAB-4650-9301-D61646A30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51" y="830451"/>
            <a:ext cx="10498810" cy="5787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652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ru-RU" dirty="0"/>
              <a:t>Устанавливаем </a:t>
            </a:r>
            <a:r>
              <a:rPr lang="en-US" dirty="0"/>
              <a:t>Parcel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EB110A-6081-4329-8FEE-1C9440AFE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09" y="835372"/>
            <a:ext cx="10282518" cy="57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5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ru-RU" dirty="0"/>
              <a:t>Запускаем сборщик с помощью </a:t>
            </a:r>
            <a:r>
              <a:rPr lang="en-US" dirty="0" err="1"/>
              <a:t>npx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E78E53-A2D6-440C-8173-DA9AC116E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15" y="830451"/>
            <a:ext cx="9731746" cy="5694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5580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ru-RU" dirty="0"/>
              <a:t>Запускаем сборщик с помощью скрипта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673E62-92E5-4514-8634-52477EC5C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0" y="854687"/>
            <a:ext cx="10152404" cy="554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4481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52" y="209457"/>
            <a:ext cx="9955109" cy="620994"/>
          </a:xfrm>
        </p:spPr>
        <p:txBody>
          <a:bodyPr>
            <a:normAutofit/>
          </a:bodyPr>
          <a:lstStyle/>
          <a:p>
            <a:r>
              <a:rPr lang="ru-RU" dirty="0"/>
              <a:t>Финальная сборка с помощью скрипта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8A2C7F-B4CA-464F-A8C2-CB5F8065E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0" y="952402"/>
            <a:ext cx="10382261" cy="550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06574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1807</TotalTime>
  <Words>749</Words>
  <Application>Microsoft Office PowerPoint</Application>
  <PresentationFormat>Широкоэкранный</PresentationFormat>
  <Paragraphs>102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2" baseType="lpstr">
      <vt:lpstr>Open Sans</vt:lpstr>
      <vt:lpstr>Wingdings 3</vt:lpstr>
      <vt:lpstr>Calibri</vt:lpstr>
      <vt:lpstr>Arial</vt:lpstr>
      <vt:lpstr>Тема Office</vt:lpstr>
      <vt:lpstr>Модуль 9. Тестирование и сборка</vt:lpstr>
      <vt:lpstr>В модуле 9, 10 мы рассмотрим:</vt:lpstr>
      <vt:lpstr>Сборка проекта</vt:lpstr>
      <vt:lpstr>Parcel</vt:lpstr>
      <vt:lpstr>Инициализируем проект</vt:lpstr>
      <vt:lpstr>Устанавливаем Parcel</vt:lpstr>
      <vt:lpstr>Запускаем сборщик с помощью npx</vt:lpstr>
      <vt:lpstr>Запускаем сборщик с помощью скрипта</vt:lpstr>
      <vt:lpstr>Финальная сборка с помощью скрипта</vt:lpstr>
      <vt:lpstr>Финальная сборка дубль два</vt:lpstr>
      <vt:lpstr>Тестирование</vt:lpstr>
      <vt:lpstr>Зачем нужно тестирование?</vt:lpstr>
      <vt:lpstr>Основные виды тестирования</vt:lpstr>
      <vt:lpstr>Функциональное тестирование</vt:lpstr>
      <vt:lpstr>Нефункциональное тестирование</vt:lpstr>
      <vt:lpstr>Эксплуатационное тестирование</vt:lpstr>
      <vt:lpstr>Автоматизированное тестирование</vt:lpstr>
      <vt:lpstr>Автоматизированное тестирование JEST.JS</vt:lpstr>
      <vt:lpstr>Установка jest.js используя npm</vt:lpstr>
      <vt:lpstr>Прописываем скрипт для запуска тестов</vt:lpstr>
      <vt:lpstr>Создаем файл test.js, пишем и запускаем первый тест</vt:lpstr>
      <vt:lpstr>Тестируем нашу собственную функцию</vt:lpstr>
      <vt:lpstr>Тестов может быть сколько угодно</vt:lpstr>
      <vt:lpstr>Файлов с тестами тоже может быть сколько угодно</vt:lpstr>
      <vt:lpstr>Практическая работа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Денис Басов</cp:lastModifiedBy>
  <cp:revision>386</cp:revision>
  <dcterms:created xsi:type="dcterms:W3CDTF">2023-04-14T11:23:01Z</dcterms:created>
  <dcterms:modified xsi:type="dcterms:W3CDTF">2024-08-24T19:59:51Z</dcterms:modified>
</cp:coreProperties>
</file>